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Proxima Nova"/>
      <p:regular r:id="rId68"/>
      <p:bold r:id="rId69"/>
      <p:italic r:id="rId70"/>
      <p:boldItalic r:id="rId71"/>
    </p:embeddedFont>
    <p:embeddedFont>
      <p:font typeface="Roboto Mon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ono-bold.fntdata"/><Relationship Id="rId72" Type="http://schemas.openxmlformats.org/officeDocument/2006/relationships/font" Target="fonts/RobotoMono-regular.fntdata"/><Relationship Id="rId31" Type="http://schemas.openxmlformats.org/officeDocument/2006/relationships/slide" Target="slides/slide26.xml"/><Relationship Id="rId75" Type="http://schemas.openxmlformats.org/officeDocument/2006/relationships/font" Target="fonts/RobotoMono-boldItalic.fntdata"/><Relationship Id="rId30" Type="http://schemas.openxmlformats.org/officeDocument/2006/relationships/slide" Target="slides/slide25.xml"/><Relationship Id="rId74" Type="http://schemas.openxmlformats.org/officeDocument/2006/relationships/font" Target="fonts/RobotoMono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roximaNova-boldItalic.fntdata"/><Relationship Id="rId70" Type="http://schemas.openxmlformats.org/officeDocument/2006/relationships/font" Target="fonts/ProximaNova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roximaNov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c867861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c867861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6c867861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6c867861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6c867861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6c867861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6c867861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6c86786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6c867861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6c867861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6c867861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6c867861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6c867861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6c867861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6c867861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6c867861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6c867861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6c867861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6c867861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6c867861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6c86786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6c86786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9191418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9191418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6c867861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6c867861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6c86786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6c86786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9191418a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c9191418a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ab81cc63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ab81cc63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ab81cc6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ab81cc6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ab81cc63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ab81cc6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ab81cc63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ab81cc6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ab81cc63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ab81cc63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ab81cc63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ab81cc63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6c86786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6c86786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ab81cc63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ab81cc63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9191418a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c9191418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9191418a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9191418a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9191418a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9191418a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6c86786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c6c86786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9191418a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9191418a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9191418ab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9191418a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9191418a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c9191418a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6c867861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6c867861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9191418ab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9191418a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6c867861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6c867861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9191418a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9191418a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9191418a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c9191418a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9191418ab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c9191418ab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9191418ab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c9191418ab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9191418ab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9191418ab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9191418ab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9191418ab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9191418ab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c9191418ab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9191418ab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c9191418ab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9191418ab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c9191418ab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9191418ab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c9191418ab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6c867861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6c867861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9191418ab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9191418ab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9191418ab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9191418ab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6c867861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6c867861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c9191418ab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c9191418ab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ab81cc63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ab81cc63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cab81cc63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cab81cc63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9191418ab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9191418ab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c9191418ab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c9191418ab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ab81cc63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cab81cc63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ab81cc63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cab81cc63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6c867861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6c867861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cab81cc63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cab81cc63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9191418ab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9191418ab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b7885cd6f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b7885cd6f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6c867861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6c867861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6c867861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6c867861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6c867861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6c867861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gif"/><Relationship Id="rId4" Type="http://schemas.openxmlformats.org/officeDocument/2006/relationships/image" Target="../media/image57.gif"/><Relationship Id="rId5" Type="http://schemas.openxmlformats.org/officeDocument/2006/relationships/image" Target="../media/image45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Relationship Id="rId4" Type="http://schemas.openxmlformats.org/officeDocument/2006/relationships/image" Target="../media/image44.png"/><Relationship Id="rId5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Relationship Id="rId4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www.postgresql.org/docs/current/datatyp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Databases and </a:t>
            </a:r>
            <a:r>
              <a:rPr lang="en"/>
              <a:t>RDBMS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Keys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Foreign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Composite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Candidate/Alternate Key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125" y="1499788"/>
            <a:ext cx="5443525" cy="27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Relationships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75" y="339164"/>
            <a:ext cx="4396324" cy="186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2940475"/>
            <a:ext cx="4396290" cy="18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00" y="1810800"/>
            <a:ext cx="4396324" cy="21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32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 Representation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reused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500" y="1152475"/>
            <a:ext cx="574034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Indices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Sorted structures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search, sorting and access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88" y="2125450"/>
            <a:ext cx="7929024" cy="26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Types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Secondary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Composite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Full-Text Index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200" y="652450"/>
            <a:ext cx="33718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Composite Index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339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ulti-column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 order is significant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unique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Query specific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200" y="931225"/>
            <a:ext cx="556079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Full-Text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ext-based data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text splitting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by keywords/phrases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075" y="514212"/>
            <a:ext cx="4831226" cy="41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of Indices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tored separately from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cached in 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B-tree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Bitmap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17251" l="5406" r="4641" t="11986"/>
          <a:stretch/>
        </p:blipFill>
        <p:spPr>
          <a:xfrm>
            <a:off x="1865950" y="2833100"/>
            <a:ext cx="4348602" cy="21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150" y="95250"/>
            <a:ext cx="3391750" cy="288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Bitmap Index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value has its bit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 with low-cardinality data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14917" l="9065" r="9851" t="5222"/>
          <a:stretch/>
        </p:blipFill>
        <p:spPr>
          <a:xfrm>
            <a:off x="5939050" y="-80425"/>
            <a:ext cx="3204952" cy="325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175" y="3259000"/>
            <a:ext cx="4697951" cy="17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5">
            <a:alphaModFix/>
          </a:blip>
          <a:srcRect b="6682" l="17284" r="4467" t="40992"/>
          <a:stretch/>
        </p:blipFill>
        <p:spPr>
          <a:xfrm>
            <a:off x="61400" y="2391175"/>
            <a:ext cx="4047050" cy="20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vs B-tree vs Bitmap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35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 Index: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Exact match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I/O due to collisions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B-tree: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Range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Minimal I/O due to balanced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Bitmap: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Low-cardinality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 operations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Efficient I/O on low-cardinality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12474" l="5184" r="1401" t="49996"/>
          <a:stretch/>
        </p:blipFill>
        <p:spPr>
          <a:xfrm>
            <a:off x="3790950" y="1866900"/>
            <a:ext cx="5284200" cy="212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286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organized collection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managed by DBMS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on RAM, a file system, a computer cluster or a cloud storage	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800" y="1231000"/>
            <a:ext cx="5794402" cy="325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DSL (Domain Specific Language)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SQL (Structured Query Language)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PostgreSQL SQL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MySQL SQL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NoSQL Query Languages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MongoDB query language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Cypher for Neo4j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ORM (Object-Relational Mapping) DSLs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SQLAlchemy for Python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ActiveRecord for Ruby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Sequel for Ruby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Database Definition DSLs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PostgreSQL DDL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MySQL DDL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Manipulation DSLs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MapReduce DSL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Hadoop DSL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5979" l="4339" r="2533" t="0"/>
          <a:stretch/>
        </p:blipFill>
        <p:spPr>
          <a:xfrm>
            <a:off x="4572008" y="1629725"/>
            <a:ext cx="451174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299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Query Language (DQL)</a:t>
            </a:r>
            <a:endParaRPr>
              <a:highlight>
                <a:srgbClr val="ECECE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Definition Language (DDL)</a:t>
            </a:r>
            <a:endParaRPr>
              <a:highlight>
                <a:srgbClr val="ECECE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Manipulation Language (DML)</a:t>
            </a:r>
            <a:endParaRPr>
              <a:highlight>
                <a:srgbClr val="ECECE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Control Language (DCL)</a:t>
            </a:r>
            <a:endParaRPr>
              <a:highlight>
                <a:srgbClr val="ECECEC"/>
              </a:highlight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951" y="444814"/>
            <a:ext cx="5620050" cy="42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DDL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152475"/>
            <a:ext cx="37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operations: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ECECEC"/>
                </a:highlight>
              </a:rPr>
              <a:t>CREATE</a:t>
            </a:r>
            <a:endParaRPr>
              <a:highlight>
                <a:srgbClr val="ECECEC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ECECEC"/>
                </a:highlight>
              </a:rPr>
              <a:t>DROP</a:t>
            </a:r>
            <a:endParaRPr>
              <a:highlight>
                <a:srgbClr val="ECECEC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ECECEC"/>
                </a:highlight>
              </a:rPr>
              <a:t>ALTER</a:t>
            </a:r>
            <a:endParaRPr>
              <a:highlight>
                <a:srgbClr val="ECECE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create constraints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in database schema management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975" y="104387"/>
            <a:ext cx="5358501" cy="493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7249"/>
            <a:ext cx="4343051" cy="28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450" y="322238"/>
            <a:ext cx="4535249" cy="44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152475"/>
            <a:ext cx="45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eusable block of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Accepts input parameters and returns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Scalar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Set-Returning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Aggregate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PL/pgSQL</a:t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501" y="445025"/>
            <a:ext cx="4864618" cy="6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700" y="2078698"/>
            <a:ext cx="4684225" cy="25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327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ombines columns from one or more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related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Inner </a:t>
            </a:r>
            <a:r>
              <a:rPr lang="en"/>
              <a:t>Join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Right </a:t>
            </a:r>
            <a:r>
              <a:rPr lang="en"/>
              <a:t>Join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Left </a:t>
            </a:r>
            <a:r>
              <a:rPr lang="en"/>
              <a:t>Join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</a:t>
            </a:r>
            <a:r>
              <a:rPr lang="en"/>
              <a:t>Join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 Join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Self Join</a:t>
            </a:r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700" y="800495"/>
            <a:ext cx="5556300" cy="3542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</a:t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 rotWithShape="1">
          <a:blip r:embed="rId3">
            <a:alphaModFix/>
          </a:blip>
          <a:srcRect b="0" l="6080" r="5532" t="0"/>
          <a:stretch/>
        </p:blipFill>
        <p:spPr>
          <a:xfrm>
            <a:off x="39925" y="957812"/>
            <a:ext cx="3141033" cy="322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4">
            <a:alphaModFix/>
          </a:blip>
          <a:srcRect b="0" l="6337" r="5757" t="0"/>
          <a:stretch/>
        </p:blipFill>
        <p:spPr>
          <a:xfrm>
            <a:off x="3312951" y="1017726"/>
            <a:ext cx="2869900" cy="3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5">
            <a:alphaModFix/>
          </a:blip>
          <a:srcRect b="0" l="6186" r="5050" t="0"/>
          <a:stretch/>
        </p:blipFill>
        <p:spPr>
          <a:xfrm>
            <a:off x="6361450" y="1017726"/>
            <a:ext cx="2674900" cy="37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Join</a:t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152475"/>
            <a:ext cx="38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Cartesian 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enerates every possible combination of rows from the joined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replaced with an inner join with an always-true condition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5296" r="6868" t="0"/>
          <a:stretch/>
        </p:blipFill>
        <p:spPr>
          <a:xfrm>
            <a:off x="4359075" y="1280450"/>
            <a:ext cx="4704926" cy="31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Join</a:t>
            </a:r>
            <a:endParaRPr/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311700" y="1152475"/>
            <a:ext cx="388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able is joined with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a related column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Mostly used to represent hierarchies</a:t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225" y="208925"/>
            <a:ext cx="2668100" cy="36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25" y="4094138"/>
            <a:ext cx="70866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Order</a:t>
            </a:r>
            <a:endParaRPr/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equence in which tables are joined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Impacts query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Shown in query execution plan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query optimizer chooses the most efficient join order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force the planner to follow the join order laid out by explicit JOINs, set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join_collapse_limit</a:t>
            </a:r>
            <a:r>
              <a:rPr lang="en"/>
              <a:t> run-time parameter to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 priority: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Smaller tables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Tables with filters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Tables with selective join conditions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Tables with appropriate indexes on join columns</a:t>
            </a:r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450" y="3715224"/>
            <a:ext cx="3032849" cy="6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DBMS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34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storage, retrieval and update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 accessible catalog or data dictionary describing the metadata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Support for transactions and concurrency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Facilities for recovering the database should it become damaged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Support for authorization of access and update of data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Access support from remote locations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Enforcing constraints to ensure data in the database abides by certain rules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11349" l="8539" r="11274" t="5379"/>
          <a:stretch/>
        </p:blipFill>
        <p:spPr>
          <a:xfrm>
            <a:off x="3759200" y="1057250"/>
            <a:ext cx="5281101" cy="30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Algorithms</a:t>
            </a:r>
            <a:endParaRPr/>
          </a:p>
        </p:txBody>
      </p:sp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311700" y="1152475"/>
            <a:ext cx="37086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Nested Loop Join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each row scan the entire 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tables or on indexed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 Join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Build hash tables based on the join key and find matches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tables and non-indexed join keys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Sort-Merge Join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Sort both input tables based on the join key and merge them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tables with indexed join keys</a:t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3">
            <a:alphaModFix/>
          </a:blip>
          <a:srcRect b="7398" l="0" r="17266" t="0"/>
          <a:stretch/>
        </p:blipFill>
        <p:spPr>
          <a:xfrm>
            <a:off x="4572000" y="1196975"/>
            <a:ext cx="3737200" cy="23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975" y="1368900"/>
            <a:ext cx="4276807" cy="24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2"/>
          <p:cNvPicPr preferRelativeResize="0"/>
          <p:nvPr/>
        </p:nvPicPr>
        <p:blipFill rotWithShape="1">
          <a:blip r:embed="rId5">
            <a:alphaModFix/>
          </a:blip>
          <a:srcRect b="6129" l="0" r="7527" t="0"/>
          <a:stretch/>
        </p:blipFill>
        <p:spPr>
          <a:xfrm>
            <a:off x="3800775" y="1256875"/>
            <a:ext cx="4895825" cy="27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Subqueries</a:t>
            </a:r>
            <a:endParaRPr/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Nested queries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Replaces DISTINCT</a:t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050" y="333375"/>
            <a:ext cx="571500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CTE</a:t>
            </a:r>
            <a:endParaRPr/>
          </a:p>
        </p:txBody>
      </p:sp>
      <p:sp>
        <p:nvSpPr>
          <p:cNvPr id="286" name="Google Shape;286;p44"/>
          <p:cNvSpPr txBox="1"/>
          <p:nvPr>
            <p:ph idx="1" type="body"/>
          </p:nvPr>
        </p:nvSpPr>
        <p:spPr>
          <a:xfrm>
            <a:off x="311700" y="1152475"/>
            <a:ext cx="407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Improves readability and allows </a:t>
            </a:r>
            <a:r>
              <a:rPr lang="en"/>
              <a:t>reusability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optimization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725" y="53026"/>
            <a:ext cx="4388787" cy="492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Queries</a:t>
            </a:r>
            <a:endParaRPr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311700" y="1152475"/>
            <a:ext cx="486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access nested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traverse trees</a:t>
            </a:r>
            <a:endParaRPr/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125" y="0"/>
            <a:ext cx="2913975" cy="49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</a:t>
            </a:r>
            <a:endParaRPr/>
          </a:p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redundancy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anomalies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inconsistency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Solution: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 Forms</a:t>
            </a:r>
            <a:endParaRPr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750" y="539823"/>
            <a:ext cx="5552163" cy="40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Normal Form (1NF)</a:t>
            </a:r>
            <a:endParaRPr/>
          </a:p>
        </p:txBody>
      </p:sp>
      <p:sp>
        <p:nvSpPr>
          <p:cNvPr id="307" name="Google Shape;307;p47"/>
          <p:cNvSpPr txBox="1"/>
          <p:nvPr>
            <p:ph idx="1" type="body"/>
          </p:nvPr>
        </p:nvSpPr>
        <p:spPr>
          <a:xfrm>
            <a:off x="311700" y="1152475"/>
            <a:ext cx="292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attributes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repeating groups</a:t>
            </a:r>
            <a:endParaRPr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425" y="441343"/>
            <a:ext cx="3714550" cy="426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Normal Form (2NF)</a:t>
            </a:r>
            <a:endParaRPr/>
          </a:p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311700" y="1152475"/>
            <a:ext cx="367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1NF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ach non-key attribute is dependent on primary key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600" y="479936"/>
            <a:ext cx="3971925" cy="41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Normal Form (3NF)</a:t>
            </a:r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311700" y="1152475"/>
            <a:ext cx="326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2NF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Removes transitive dependencies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non-key attribute is dependent on another non-key attribute</a:t>
            </a:r>
            <a:endParaRPr/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8975"/>
            <a:ext cx="39814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 rotWithShape="1">
          <a:blip r:embed="rId4">
            <a:alphaModFix/>
          </a:blip>
          <a:srcRect b="3145" l="11394" r="16025" t="3230"/>
          <a:stretch/>
        </p:blipFill>
        <p:spPr>
          <a:xfrm>
            <a:off x="4647175" y="2305300"/>
            <a:ext cx="3648175" cy="26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</a:t>
            </a:r>
            <a:r>
              <a:rPr lang="en"/>
              <a:t>sactions</a:t>
            </a:r>
            <a:endParaRPr/>
          </a:p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ust be completed entirely or not at all</a:t>
            </a:r>
            <a:endParaRPr/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00" y="1732900"/>
            <a:ext cx="8074600" cy="32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ACID</a:t>
            </a:r>
            <a:endParaRPr/>
          </a:p>
        </p:txBody>
      </p:sp>
      <p:sp>
        <p:nvSpPr>
          <p:cNvPr id="336" name="Google Shape;33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Atomicity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complete successfully or fail and rollback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consistent state before and after execution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transactions are isolated from each other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changes are invisible until committed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once commits its permanent even if system fails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 (</a:t>
            </a:r>
            <a:r>
              <a:rPr lang="en"/>
              <a:t>RDBMS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35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Definition: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Consists of rows and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Implements relations between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Tables has primary and foreign keys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125" y="1017725"/>
            <a:ext cx="544532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66"/>
            <a:ext cx="9144000" cy="4785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66"/>
            <a:ext cx="9144000" cy="478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070"/>
            <a:ext cx="9144000" cy="47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66"/>
            <a:ext cx="9144000" cy="478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070"/>
            <a:ext cx="9144000" cy="478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9070"/>
            <a:ext cx="9144000" cy="47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66"/>
            <a:ext cx="9144000" cy="478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070"/>
            <a:ext cx="9144000" cy="478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9070"/>
            <a:ext cx="9144000" cy="47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idx="1" type="body"/>
          </p:nvPr>
        </p:nvSpPr>
        <p:spPr>
          <a:xfrm>
            <a:off x="173850" y="1163075"/>
            <a:ext cx="415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Dirty Read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transaction reads </a:t>
            </a:r>
            <a:r>
              <a:rPr lang="en"/>
              <a:t>uncommitted</a:t>
            </a:r>
            <a:r>
              <a:rPr lang="en"/>
              <a:t>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changes rollback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Lost Update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transactions concurrently read and update same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change overwrites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Non-Repeatable Read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 multiple times data that changes between reads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Phantom Read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transaction reads a set of rows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transaction inserts rows to same table</a:t>
            </a:r>
            <a:endParaRPr/>
          </a:p>
        </p:txBody>
      </p:sp>
      <p:sp>
        <p:nvSpPr>
          <p:cNvPr id="367" name="Google Shape;36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Errors and Isolation Levels</a:t>
            </a:r>
            <a:endParaRPr/>
          </a:p>
        </p:txBody>
      </p:sp>
      <p:pic>
        <p:nvPicPr>
          <p:cNvPr id="368" name="Google Shape;3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625" y="3105725"/>
            <a:ext cx="4947375" cy="19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Locks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11700" y="1152475"/>
            <a:ext cx="537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</a:t>
            </a:r>
            <a:r>
              <a:rPr lang="en"/>
              <a:t>ontrol access to data during transactions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Preventing conflicting operations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Shared Lock (S) - blocks writing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Exclusive Lock (X) - blocks reading and writing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 Lock (U) - blocks writing, can block reading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Schema Locks - access control</a:t>
            </a:r>
            <a:endParaRPr/>
          </a:p>
        </p:txBody>
      </p:sp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225" y="189338"/>
            <a:ext cx="3273150" cy="47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Deadlocks</a:t>
            </a:r>
            <a:endParaRPr/>
          </a:p>
        </p:txBody>
      </p:sp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311700" y="1152475"/>
            <a:ext cx="8520600" cy="3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ultiple </a:t>
            </a:r>
            <a:r>
              <a:rPr lang="en"/>
              <a:t>transactions waiting to release a lock cause by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concurrent transactions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circular dependencies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inadequate locking strategies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Solution: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Detection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Timeout Mechanisms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Deadlock Detection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Resolving: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Prevention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Resolution</a:t>
            </a:r>
            <a:endParaRPr/>
          </a:p>
        </p:txBody>
      </p:sp>
      <p:pic>
        <p:nvPicPr>
          <p:cNvPr id="382" name="Google Shape;3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295" y="3130170"/>
            <a:ext cx="3961699" cy="18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Vertical vs Horizontal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Partitioning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Caching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improve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lower consistency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Harder maintenance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450" y="2034500"/>
            <a:ext cx="5194726" cy="29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Partitioning</a:t>
            </a:r>
            <a:endParaRPr/>
          </a:p>
        </p:txBody>
      </p:sp>
      <p:pic>
        <p:nvPicPr>
          <p:cNvPr id="395" name="Google Shape;3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251" y="937513"/>
            <a:ext cx="5571475" cy="38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0"/>
          <p:cNvSpPr txBox="1"/>
          <p:nvPr>
            <p:ph idx="1" type="body"/>
          </p:nvPr>
        </p:nvSpPr>
        <p:spPr>
          <a:xfrm>
            <a:off x="311700" y="1152475"/>
            <a:ext cx="344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ividing a large database table into smaller partitions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Division is done by keys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Range Partitioning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 Partitioning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Hash Partitioning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Sharding</a:t>
            </a:r>
            <a:endParaRPr/>
          </a:p>
        </p:txBody>
      </p:sp>
      <p:sp>
        <p:nvSpPr>
          <p:cNvPr id="402" name="Google Shape;402;p61"/>
          <p:cNvSpPr txBox="1"/>
          <p:nvPr>
            <p:ph idx="1" type="body"/>
          </p:nvPr>
        </p:nvSpPr>
        <p:spPr>
          <a:xfrm>
            <a:off x="311700" y="1152475"/>
            <a:ext cx="302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ividing a large database into smaller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shard is hosted on a separate database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Horizontal Sharding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Vertical Sharding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Key-Based Sharding</a:t>
            </a:r>
            <a:endParaRPr/>
          </a:p>
        </p:txBody>
      </p:sp>
      <p:pic>
        <p:nvPicPr>
          <p:cNvPr id="403" name="Google Shape;403;p61"/>
          <p:cNvPicPr preferRelativeResize="0"/>
          <p:nvPr/>
        </p:nvPicPr>
        <p:blipFill rotWithShape="1">
          <a:blip r:embed="rId3">
            <a:alphaModFix/>
          </a:blip>
          <a:srcRect b="0" l="2525" r="2182" t="0"/>
          <a:stretch/>
        </p:blipFill>
        <p:spPr>
          <a:xfrm>
            <a:off x="3576300" y="720800"/>
            <a:ext cx="556769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 </a:t>
            </a:r>
            <a:r>
              <a:rPr lang="en"/>
              <a:t>(RDBMS)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346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Advantages: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Integrity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Querying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025" y="971061"/>
            <a:ext cx="4899600" cy="377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Replication</a:t>
            </a:r>
            <a:endParaRPr/>
          </a:p>
        </p:txBody>
      </p:sp>
      <p:sp>
        <p:nvSpPr>
          <p:cNvPr id="409" name="Google Shape;409;p62"/>
          <p:cNvSpPr txBox="1"/>
          <p:nvPr>
            <p:ph idx="1" type="body"/>
          </p:nvPr>
        </p:nvSpPr>
        <p:spPr>
          <a:xfrm>
            <a:off x="311700" y="1152475"/>
            <a:ext cx="39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reating copies (replicas) of a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Master-Slave Replication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asynchronous or synchronous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full or partial</a:t>
            </a:r>
            <a:endParaRPr/>
          </a:p>
        </p:txBody>
      </p:sp>
      <p:pic>
        <p:nvPicPr>
          <p:cNvPr id="410" name="Google Shape;4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823987"/>
            <a:ext cx="4417724" cy="34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Caching</a:t>
            </a:r>
            <a:endParaRPr/>
          </a:p>
        </p:txBody>
      </p:sp>
      <p:sp>
        <p:nvSpPr>
          <p:cNvPr id="416" name="Google Shape;416;p63"/>
          <p:cNvSpPr txBox="1"/>
          <p:nvPr>
            <p:ph idx="1" type="body"/>
          </p:nvPr>
        </p:nvSpPr>
        <p:spPr>
          <a:xfrm>
            <a:off x="311700" y="1152475"/>
            <a:ext cx="386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Caching is the process of storing frequently accessed data in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Query Result Caching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 Caching</a:t>
            </a:r>
            <a:endParaRPr/>
          </a:p>
        </p:txBody>
      </p:sp>
      <p:pic>
        <p:nvPicPr>
          <p:cNvPr id="417" name="Google Shape;4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550" y="1260800"/>
            <a:ext cx="4874450" cy="31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</a:t>
            </a:r>
            <a:endParaRPr/>
          </a:p>
        </p:txBody>
      </p:sp>
      <p:sp>
        <p:nvSpPr>
          <p:cNvPr id="423" name="Google Shape;423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ACID Compliance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Integrity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Built-in 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 and NoSQL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Text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SSL/TLS encryption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Role-based access control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Row-level security</a:t>
            </a:r>
            <a:endParaRPr/>
          </a:p>
        </p:txBody>
      </p:sp>
      <p:pic>
        <p:nvPicPr>
          <p:cNvPr id="424" name="Google Shape;4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325" y="762525"/>
            <a:ext cx="5149725" cy="23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</a:t>
            </a:r>
            <a:endParaRPr/>
          </a:p>
        </p:txBody>
      </p:sp>
      <p:sp>
        <p:nvSpPr>
          <p:cNvPr id="430" name="Google Shape;430;p65"/>
          <p:cNvSpPr txBox="1"/>
          <p:nvPr>
            <p:ph idx="1" type="body"/>
          </p:nvPr>
        </p:nvSpPr>
        <p:spPr>
          <a:xfrm>
            <a:off x="271775" y="1152475"/>
            <a:ext cx="40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 (</a:t>
            </a:r>
            <a:r>
              <a:rPr lang="en"/>
              <a:t>Not Only SQL) - non-relational databases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to handle large volumes of unstructured or semi-structured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suited for complex queries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Weak persistence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transactions</a:t>
            </a:r>
            <a:endParaRPr/>
          </a:p>
        </p:txBody>
      </p:sp>
      <p:pic>
        <p:nvPicPr>
          <p:cNvPr id="431" name="Google Shape;431;p65"/>
          <p:cNvPicPr preferRelativeResize="0"/>
          <p:nvPr/>
        </p:nvPicPr>
        <p:blipFill rotWithShape="1">
          <a:blip r:embed="rId3">
            <a:alphaModFix/>
          </a:blip>
          <a:srcRect b="0" l="11418" r="0" t="16694"/>
          <a:stretch/>
        </p:blipFill>
        <p:spPr>
          <a:xfrm>
            <a:off x="4765550" y="1171200"/>
            <a:ext cx="4282349" cy="337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vs NoSQL</a:t>
            </a:r>
            <a:endParaRPr/>
          </a:p>
        </p:txBody>
      </p:sp>
      <p:pic>
        <p:nvPicPr>
          <p:cNvPr id="437" name="Google Shape;437;p66"/>
          <p:cNvPicPr preferRelativeResize="0"/>
          <p:nvPr/>
        </p:nvPicPr>
        <p:blipFill rotWithShape="1">
          <a:blip r:embed="rId3">
            <a:alphaModFix/>
          </a:blip>
          <a:srcRect b="10243" l="0" r="0" t="14051"/>
          <a:stretch/>
        </p:blipFill>
        <p:spPr>
          <a:xfrm>
            <a:off x="525288" y="1253625"/>
            <a:ext cx="8093425" cy="3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Key-Value Databases</a:t>
            </a:r>
            <a:endParaRPr/>
          </a:p>
        </p:txBody>
      </p:sp>
      <p:sp>
        <p:nvSpPr>
          <p:cNvPr id="443" name="Google Shape;443;p67"/>
          <p:cNvSpPr txBox="1"/>
          <p:nvPr>
            <p:ph idx="1" type="body"/>
          </p:nvPr>
        </p:nvSpPr>
        <p:spPr>
          <a:xfrm>
            <a:off x="311700" y="1152475"/>
            <a:ext cx="422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ollection of key-value pairs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keys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read and write throughput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Scales horizontally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Session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Shared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Real-time Analytics</a:t>
            </a:r>
            <a:endParaRPr/>
          </a:p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50" y="1309787"/>
            <a:ext cx="4611799" cy="25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</a:t>
            </a:r>
            <a:endParaRPr/>
          </a:p>
        </p:txBody>
      </p:sp>
      <p:sp>
        <p:nvSpPr>
          <p:cNvPr id="450" name="Google Shape;450;p68"/>
          <p:cNvSpPr txBox="1"/>
          <p:nvPr>
            <p:ph idx="1" type="body"/>
          </p:nvPr>
        </p:nvSpPr>
        <p:spPr>
          <a:xfrm>
            <a:off x="311700" y="1152475"/>
            <a:ext cx="38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Key-value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in 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data structures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Persistence</a:t>
            </a:r>
            <a:r>
              <a:rPr lang="en"/>
              <a:t> strategies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clustering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pub/sub messaging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atomic operations with Lua</a:t>
            </a:r>
            <a:endParaRPr/>
          </a:p>
        </p:txBody>
      </p:sp>
      <p:pic>
        <p:nvPicPr>
          <p:cNvPr id="451" name="Google Shape;4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875" y="129103"/>
            <a:ext cx="3570400" cy="24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575" y="2923725"/>
            <a:ext cx="3143075" cy="20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</a:t>
            </a:r>
            <a:endParaRPr/>
          </a:p>
        </p:txBody>
      </p:sp>
      <p:sp>
        <p:nvSpPr>
          <p:cNvPr id="458" name="Google Shape;458;p69"/>
          <p:cNvSpPr txBox="1"/>
          <p:nvPr>
            <p:ph idx="1" type="body"/>
          </p:nvPr>
        </p:nvSpPr>
        <p:spPr>
          <a:xfrm>
            <a:off x="311700" y="1152475"/>
            <a:ext cx="521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S3 (Simple Storage Service) - object storage 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Key-value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store virtually unlimited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for 99.999999999% (11 nines) durability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object versioning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Clustered</a:t>
            </a:r>
            <a:endParaRPr/>
          </a:p>
        </p:txBody>
      </p:sp>
      <p:pic>
        <p:nvPicPr>
          <p:cNvPr id="459" name="Google Shape;4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800" y="1429626"/>
            <a:ext cx="3614725" cy="28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Column-Oriented Databases</a:t>
            </a:r>
            <a:endParaRPr/>
          </a:p>
        </p:txBody>
      </p:sp>
      <p:sp>
        <p:nvSpPr>
          <p:cNvPr id="465" name="Google Shape;465;p70"/>
          <p:cNvSpPr txBox="1"/>
          <p:nvPr>
            <p:ph idx="1" type="body"/>
          </p:nvPr>
        </p:nvSpPr>
        <p:spPr>
          <a:xfrm>
            <a:off x="311700" y="1152475"/>
            <a:ext cx="587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tore and query data by column rather than by 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at aggregating operations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 compression and encoding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Bulk loading data is efficient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operations are slower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Horizontal 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Suited for analytics</a:t>
            </a:r>
            <a:endParaRPr/>
          </a:p>
        </p:txBody>
      </p:sp>
      <p:pic>
        <p:nvPicPr>
          <p:cNvPr id="466" name="Google Shape;466;p70"/>
          <p:cNvPicPr preferRelativeResize="0"/>
          <p:nvPr/>
        </p:nvPicPr>
        <p:blipFill rotWithShape="1">
          <a:blip r:embed="rId3">
            <a:alphaModFix/>
          </a:blip>
          <a:srcRect b="7899" l="4278" r="2706" t="9127"/>
          <a:stretch/>
        </p:blipFill>
        <p:spPr>
          <a:xfrm>
            <a:off x="2251800" y="3469350"/>
            <a:ext cx="6580500" cy="14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Databases</a:t>
            </a:r>
            <a:endParaRPr/>
          </a:p>
        </p:txBody>
      </p:sp>
      <p:sp>
        <p:nvSpPr>
          <p:cNvPr id="472" name="Google Shape;472;p71"/>
          <p:cNvSpPr txBox="1"/>
          <p:nvPr>
            <p:ph idx="1" type="body"/>
          </p:nvPr>
        </p:nvSpPr>
        <p:spPr>
          <a:xfrm>
            <a:off x="311700" y="1152475"/>
            <a:ext cx="503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tore data in semi-structured format known as documents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Flexible evolving shemas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 native, </a:t>
            </a:r>
            <a:r>
              <a:rPr lang="en"/>
              <a:t>support nested structures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Horizontal 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indexing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links (like relations)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support complex queries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support ACID transactions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Suited for unstructured data</a:t>
            </a:r>
            <a:endParaRPr/>
          </a:p>
        </p:txBody>
      </p:sp>
      <p:pic>
        <p:nvPicPr>
          <p:cNvPr id="473" name="Google Shape;473;p71"/>
          <p:cNvPicPr preferRelativeResize="0"/>
          <p:nvPr/>
        </p:nvPicPr>
        <p:blipFill rotWithShape="1">
          <a:blip r:embed="rId3">
            <a:alphaModFix/>
          </a:blip>
          <a:srcRect b="3868" l="3645" r="4979" t="21881"/>
          <a:stretch/>
        </p:blipFill>
        <p:spPr>
          <a:xfrm>
            <a:off x="4572000" y="2571750"/>
            <a:ext cx="4553893" cy="20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 (RDBMS)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430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Disadvantages: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Schema Mutability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Horizontal 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Suitable for Unstructured Data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050" y="565128"/>
            <a:ext cx="2979250" cy="21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700" y="2673775"/>
            <a:ext cx="3602399" cy="22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Databases</a:t>
            </a:r>
            <a:endParaRPr/>
          </a:p>
        </p:txBody>
      </p:sp>
      <p:sp>
        <p:nvSpPr>
          <p:cNvPr id="479" name="Google Shape;479;p72"/>
          <p:cNvSpPr txBox="1"/>
          <p:nvPr>
            <p:ph idx="1" type="body"/>
          </p:nvPr>
        </p:nvSpPr>
        <p:spPr>
          <a:xfrm>
            <a:off x="311700" y="1152475"/>
            <a:ext cx="507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tore data as graphs, consisting of nodes, edges, and properties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Relationships between nodes are first-class citizens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Properties add flexibility to the data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Horizontal 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Suited for </a:t>
            </a:r>
            <a:r>
              <a:rPr lang="en"/>
              <a:t>highly</a:t>
            </a:r>
            <a:r>
              <a:rPr lang="en"/>
              <a:t> interconnected data</a:t>
            </a:r>
            <a:endParaRPr/>
          </a:p>
        </p:txBody>
      </p:sp>
      <p:pic>
        <p:nvPicPr>
          <p:cNvPr id="480" name="Google Shape;4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825" y="2979950"/>
            <a:ext cx="3454800" cy="2045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475" y="75875"/>
            <a:ext cx="295497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</a:t>
            </a:r>
            <a:r>
              <a:rPr lang="en"/>
              <a:t> Databases</a:t>
            </a:r>
            <a:endParaRPr/>
          </a:p>
        </p:txBody>
      </p:sp>
      <p:sp>
        <p:nvSpPr>
          <p:cNvPr id="487" name="Google Shape;487;p73"/>
          <p:cNvSpPr txBox="1"/>
          <p:nvPr>
            <p:ph idx="1" type="body"/>
          </p:nvPr>
        </p:nvSpPr>
        <p:spPr>
          <a:xfrm>
            <a:off x="311700" y="1152475"/>
            <a:ext cx="559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tore large volumes of data across multiple servers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horizontally by adding more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Replicate data to ensure fault tolerance and data durability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 data across nodes to achieve load balancing and efficient query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global reach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partitioning can be problematic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Consistency vs Availability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lead to high latency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Suited for the </a:t>
            </a:r>
            <a:r>
              <a:rPr lang="en"/>
              <a:t>highest</a:t>
            </a:r>
            <a:r>
              <a:rPr lang="en"/>
              <a:t> level scaling</a:t>
            </a:r>
            <a:endParaRPr/>
          </a:p>
        </p:txBody>
      </p:sp>
      <p:pic>
        <p:nvPicPr>
          <p:cNvPr id="488" name="Google Shape;488;p73"/>
          <p:cNvPicPr preferRelativeResize="0"/>
          <p:nvPr/>
        </p:nvPicPr>
        <p:blipFill rotWithShape="1">
          <a:blip r:embed="rId3">
            <a:alphaModFix/>
          </a:blip>
          <a:srcRect b="3385" l="3202" r="4767" t="3086"/>
          <a:stretch/>
        </p:blipFill>
        <p:spPr>
          <a:xfrm>
            <a:off x="5450900" y="2697500"/>
            <a:ext cx="3446750" cy="22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  <p:pic>
        <p:nvPicPr>
          <p:cNvPr id="494" name="Google Shape;49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225" y="485825"/>
            <a:ext cx="4171850" cy="4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RDBMS Structure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Rows and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 and Foreign Keys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Relationships: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one-to-one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one-to-many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many-to-many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651" y="554388"/>
            <a:ext cx="511272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Table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created, dropped, renamed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Consists of rows, columns, keys and  indices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00" y="2394175"/>
            <a:ext cx="7370874" cy="25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250" y="445025"/>
            <a:ext cx="336549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3314650" y="4423788"/>
            <a:ext cx="6191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https://www.postgresql.org/docs/current/datatype.html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